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529" r:id="rId3"/>
    <p:sldId id="530" r:id="rId4"/>
    <p:sldId id="527" r:id="rId5"/>
    <p:sldId id="591" r:id="rId6"/>
    <p:sldId id="592" r:id="rId7"/>
    <p:sldId id="593" r:id="rId8"/>
    <p:sldId id="595" r:id="rId9"/>
    <p:sldId id="594" r:id="rId10"/>
    <p:sldId id="597" r:id="rId11"/>
    <p:sldId id="613" r:id="rId12"/>
    <p:sldId id="614" r:id="rId13"/>
    <p:sldId id="599" r:id="rId14"/>
    <p:sldId id="600" r:id="rId15"/>
    <p:sldId id="601" r:id="rId16"/>
    <p:sldId id="602" r:id="rId17"/>
    <p:sldId id="615" r:id="rId18"/>
    <p:sldId id="603" r:id="rId19"/>
    <p:sldId id="608" r:id="rId20"/>
    <p:sldId id="609" r:id="rId21"/>
    <p:sldId id="610" r:id="rId22"/>
    <p:sldId id="611" r:id="rId23"/>
    <p:sldId id="616" r:id="rId24"/>
    <p:sldId id="641" r:id="rId25"/>
    <p:sldId id="642" r:id="rId26"/>
    <p:sldId id="643" r:id="rId27"/>
    <p:sldId id="612" r:id="rId28"/>
    <p:sldId id="617" r:id="rId29"/>
    <p:sldId id="618" r:id="rId30"/>
    <p:sldId id="619" r:id="rId31"/>
    <p:sldId id="634" r:id="rId32"/>
    <p:sldId id="635" r:id="rId33"/>
    <p:sldId id="636" r:id="rId34"/>
    <p:sldId id="637" r:id="rId35"/>
    <p:sldId id="626" r:id="rId36"/>
    <p:sldId id="627" r:id="rId37"/>
    <p:sldId id="630" r:id="rId38"/>
    <p:sldId id="631" r:id="rId39"/>
    <p:sldId id="517" r:id="rId40"/>
    <p:sldId id="640" r:id="rId41"/>
    <p:sldId id="565" r:id="rId42"/>
    <p:sldId id="393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A43A4E-740A-4514-B018-2CE4005D4109}">
          <p14:sldIdLst>
            <p14:sldId id="529"/>
            <p14:sldId id="530"/>
            <p14:sldId id="527"/>
          </p14:sldIdLst>
        </p14:section>
        <p14:section name="Enums" id="{C010BD66-B84D-4FE6-8DDD-87EB1264F3AC}">
          <p14:sldIdLst>
            <p14:sldId id="591"/>
            <p14:sldId id="592"/>
            <p14:sldId id="593"/>
            <p14:sldId id="595"/>
            <p14:sldId id="594"/>
            <p14:sldId id="597"/>
            <p14:sldId id="613"/>
            <p14:sldId id="614"/>
            <p14:sldId id="599"/>
            <p14:sldId id="600"/>
            <p14:sldId id="601"/>
            <p14:sldId id="602"/>
            <p14:sldId id="615"/>
            <p14:sldId id="603"/>
            <p14:sldId id="608"/>
            <p14:sldId id="609"/>
            <p14:sldId id="610"/>
            <p14:sldId id="611"/>
            <p14:sldId id="616"/>
            <p14:sldId id="641"/>
            <p14:sldId id="642"/>
            <p14:sldId id="643"/>
            <p14:sldId id="612"/>
          </p14:sldIdLst>
        </p14:section>
        <p14:section name="Attributes" id="{8175A176-D86B-45D9-A6BC-E42828EF2841}">
          <p14:sldIdLst>
            <p14:sldId id="617"/>
            <p14:sldId id="618"/>
            <p14:sldId id="619"/>
            <p14:sldId id="634"/>
            <p14:sldId id="635"/>
            <p14:sldId id="636"/>
            <p14:sldId id="637"/>
            <p14:sldId id="626"/>
            <p14:sldId id="627"/>
            <p14:sldId id="630"/>
            <p14:sldId id="631"/>
          </p14:sldIdLst>
        </p14:section>
        <p14:section name="Conclusion" id="{F24B3DC7-B471-477C-96D3-14E173A0DF45}">
          <p14:sldIdLst>
            <p14:sldId id="517"/>
            <p14:sldId id="640"/>
            <p14:sldId id="565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3968" autoAdjust="0"/>
  </p:normalViewPr>
  <p:slideViewPr>
    <p:cSldViewPr>
      <p:cViewPr varScale="1">
        <p:scale>
          <a:sx n="88" d="100"/>
          <a:sy n="88" d="100"/>
        </p:scale>
        <p:origin x="26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696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2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52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19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24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51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881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Attribute's name is surrounded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square brackets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Placed before their target declaration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[Flags]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System.FlagsAttribute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enum FileAccess 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 = 1,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Write = 2,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ReadWrite = Read | Write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[Flags]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 indicates that the enum type can be treated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like a set of bit flags stored as a single integer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39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parameters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their constructors and public properties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[DllImport("user32.dll", EntryPoint="MessageBox")]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extern int ShowMessageBox(int hWnd,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 text, string caption, int type);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ShowMessageBox(0, "Some text", "Some caption", 0);</a:t>
            </a:r>
            <a:endParaRPr lang="bg-BG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[DllImport]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refers to: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System.Runtime.InteropServices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DllImportAttribute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user32.dll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passed to the constructor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MessageBox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value is assigned to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EntryPoint</a:t>
            </a:r>
            <a:endParaRPr lang="bg-BG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34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</a:t>
            </a:r>
          </a:p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developers can define their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attributes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class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names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end with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Possible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be defined via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AttributeUsage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with parameters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95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0847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57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55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0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06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6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44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2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8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://www.dofactory.com/net/strategy-design-patte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softuni.bg/courses/advanced-csharp" TargetMode="External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image" Target="../media/image28.png"/><Relationship Id="rId10" Type="http://schemas.openxmlformats.org/officeDocument/2006/relationships/image" Target="../media/image26.png"/><Relationship Id="rId19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hyperlink" Target="http://www.infragistics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788828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Enumerations and Attributes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3579812" y="3796677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C# OOP</a:t>
              </a:r>
            </a:p>
            <a:p>
              <a:pPr algn="ctr">
                <a:lnSpc>
                  <a:spcPct val="85000"/>
                </a:lnSpc>
              </a:pPr>
              <a:r>
                <a:rPr lang="en-GB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  <a:endPara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</p:grpSp>
      <p:pic>
        <p:nvPicPr>
          <p:cNvPr id="13" name="Picture 2" descr="http://upload.wikimedia.org/wikipedia/commons/7/7f/Cape_May_diamonds.jpg"/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436807"/>
            <a:ext cx="4569328" cy="28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 value </a:t>
            </a:r>
            <a:r>
              <a:rPr lang="en-US" dirty="0" smtClean="0"/>
              <a:t>have to be parsed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first and then to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enum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</a:t>
            </a:r>
            <a:r>
              <a:rPr lang="en-US" dirty="0" smtClean="0"/>
              <a:t>Parse (2) 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5564" y="2262798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(Season)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(typeof(Season),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Number.ToString());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(pet ==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Console.WriteLine("Let go to beach!");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Let go to beach!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332412" y="1810801"/>
            <a:ext cx="4191000" cy="902199"/>
          </a:xfrm>
          <a:prstGeom prst="wedgeRoundRectCallout">
            <a:avLst>
              <a:gd name="adj1" fmla="val -70604"/>
              <a:gd name="adj2" fmla="val 620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Produce exception if enum doesn't consist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Safety convert to enum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</a:t>
            </a:r>
            <a:r>
              <a:rPr lang="en-US" dirty="0" smtClean="0"/>
              <a:t>Parse (3) 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55612" y="1905000"/>
            <a:ext cx="108404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(Enum.TryParse("1",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Console.WriteLine(season);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Summer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(Enum.TryParse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("9",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season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Console.WriteLine(season);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(Enum.TryParse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("Dog",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season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Console.WriteLine(season);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75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Weekday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with days</a:t>
            </a:r>
            <a:r>
              <a:rPr lang="en-US" dirty="0">
                <a:latin typeface="+mj-lt"/>
              </a:rPr>
              <a:t> from Monday through Sunday</a:t>
            </a:r>
          </a:p>
          <a:p>
            <a:r>
              <a:rPr lang="en-US" dirty="0" smtClean="0">
                <a:latin typeface="+mj-lt"/>
              </a:rPr>
              <a:t>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WeeklyCalendar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AddEntry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weekday,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notes)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WeeklyEntry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WeeklySchedule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Class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WeeklyEntry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weekday,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notes)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latin typeface="+mj-lt"/>
              </a:rPr>
              <a:t> – "{weekday} - {notes}", ex. "Monday - sport"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Weekdays</a:t>
            </a:r>
            <a:endParaRPr lang="en-US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484812" y="5486400"/>
            <a:ext cx="3124200" cy="914400"/>
          </a:xfrm>
          <a:prstGeom prst="wedgeRoundRectCallout">
            <a:avLst>
              <a:gd name="adj1" fmla="val -46873"/>
              <a:gd name="adj2" fmla="val -94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Sorted by </a:t>
            </a:r>
            <a:r>
              <a:rPr lang="en-US" sz="2800" dirty="0" smtClean="0">
                <a:solidFill>
                  <a:srgbClr val="FFFFFF"/>
                </a:solidFill>
              </a:rPr>
              <a:t>weekday, then by Notes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7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WeekDay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Monday,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Tuesday,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Wednesday,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Thursday,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Friday,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Saturday,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Sunday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98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(2)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WeeklyEntry : IComparable&lt;WeeklyEntry&gt;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weekDay;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WeeklyEntry(string weekday, string notes)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Enum.TryParse(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this.weekDay)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this.Notes = notes;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WeekDay =&gt; this.weekDay;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Notes { get; private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override string ToString() =&gt; $"{this.WeekDay} - {this.Notes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//TODO: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 CompareTo()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010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(3)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31538" y="966311"/>
            <a:ext cx="11249548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WeeklyCalendar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WeeklyCalendar()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this.WeeklySchedule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List&lt;WeeklyEntry&gt;();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List&lt;WeeklyEntry&gt; WeeklySchedule { get;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AddEntry(string weekday, string notes)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this.WeeklySchedule.Add(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WeeklyEntry(weekday, notes)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046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Each int value can be specified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Good practice is first element to be None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</a:t>
            </a:r>
            <a:r>
              <a:rPr lang="en-US" dirty="0" smtClean="0"/>
              <a:t>Custom Value</a:t>
            </a:r>
            <a:endParaRPr 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72576" y="1981200"/>
            <a:ext cx="10840496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CoffeePrice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None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Small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Normal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IComparable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Enums</a:t>
            </a:r>
            <a:endParaRPr 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169855"/>
            <a:ext cx="1084049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Season.Summer;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season2= Season.Winter;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Console.WriteLine(season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.CompareTo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(season2));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-1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542212" y="4862230"/>
            <a:ext cx="2438400" cy="880904"/>
          </a:xfrm>
          <a:prstGeom prst="wedgeRoundRectCallout">
            <a:avLst>
              <a:gd name="adj1" fmla="val -61889"/>
              <a:gd name="adj2" fmla="val -1212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Comparison of ordinal values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6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CoffeeMachine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buyCoffee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size,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type)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insertCoin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coin)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CoffeeType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coffeesSold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Enum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CoffeeType</a:t>
            </a:r>
            <a:r>
              <a:rPr lang="en-US" dirty="0"/>
              <a:t> - Espresso, Latte, Irish</a:t>
            </a:r>
          </a:p>
          <a:p>
            <a:r>
              <a:rPr lang="en-US" dirty="0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Coin</a:t>
            </a:r>
            <a:r>
              <a:rPr lang="en-US" dirty="0"/>
              <a:t> – 1, 2, 5, 10, 20, 50 (ONE, TWO, etc.)</a:t>
            </a:r>
          </a:p>
          <a:p>
            <a:r>
              <a:rPr lang="en-US" dirty="0"/>
              <a:t>Enum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CoffeePrice</a:t>
            </a:r>
            <a:r>
              <a:rPr lang="en-US" dirty="0" smtClean="0"/>
              <a:t> - Small (50 </a:t>
            </a:r>
            <a:r>
              <a:rPr lang="en-US" dirty="0"/>
              <a:t>c), Normal </a:t>
            </a:r>
            <a:r>
              <a:rPr lang="en-US" dirty="0" smtClean="0"/>
              <a:t>(75 </a:t>
            </a:r>
            <a:r>
              <a:rPr lang="en-US" dirty="0"/>
              <a:t>c), Double </a:t>
            </a:r>
            <a:r>
              <a:rPr lang="en-US" dirty="0" smtClean="0"/>
              <a:t>(100 </a:t>
            </a:r>
            <a:r>
              <a:rPr lang="en-US" dirty="0"/>
              <a:t>c)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02181" y="2545074"/>
            <a:ext cx="284252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Espresso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9396161" y="4202644"/>
            <a:ext cx="2489451" cy="826556"/>
          </a:xfrm>
          <a:prstGeom prst="wedgeRoundRectCallout">
            <a:avLst>
              <a:gd name="adj1" fmla="val -56793"/>
              <a:gd name="adj2" fmla="val -42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Single coffee sold - "Small Espresso"</a:t>
            </a:r>
            <a:endParaRPr lang="bg-BG" dirty="0">
              <a:solidFill>
                <a:srgbClr val="FFFFFF"/>
              </a:solidFill>
            </a:endParaRPr>
          </a:p>
        </p:txBody>
      </p:sp>
      <p:pic>
        <p:nvPicPr>
          <p:cNvPr id="5124" name="Picture 4" descr="Image result for coffe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54" y="208787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1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None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One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Two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Five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Ten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Twenty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Fifty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7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Enumerations</a:t>
            </a:r>
          </a:p>
          <a:p>
            <a:pPr marL="761946" lvl="1" indent="-4572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Defining Enumerated Types</a:t>
            </a:r>
          </a:p>
          <a:p>
            <a:pPr marL="761946" lvl="1" indent="-4572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Using Enumerated Types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Attributes</a:t>
            </a:r>
          </a:p>
          <a:p>
            <a:pPr marL="761946" lvl="1" indent="-4572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Applying Attributes to Code Elements</a:t>
            </a:r>
          </a:p>
          <a:p>
            <a:pPr marL="761946" lvl="1" indent="-4572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Built-in Attributes</a:t>
            </a:r>
          </a:p>
          <a:p>
            <a:pPr marL="761946" lvl="1" indent="-4572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Defining Attributes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012" y="2971800"/>
            <a:ext cx="254112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42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(2)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58419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CoffeeType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Espresso,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Latte,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Irish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CoffeePrice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None,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Small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Normal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3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(3)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27898" y="1131527"/>
            <a:ext cx="1153962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List&lt;CoffeeType&gt; coffeesSold = new List&lt;CoffeeType&gt;();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coins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IEnumerable&lt;CoffeeType&gt;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CoffeesSold =&gt;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this.coffeesSold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InsertCoin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coin)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Coin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= (Coin)Enum.Parse(typeof(Coin), coin);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this.coins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//TODO: Implement BuyCoffee() (next slide)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6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(3)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79412" y="1600200"/>
            <a:ext cx="11511908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BuyCoffee(string price, string type)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CoffeeType 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coffeeType = </a:t>
            </a:r>
            <a:endParaRPr lang="en-GB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(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CoffeeType)Enum.Parse(typeof(CoffeeType), type);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CoffeePrice 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coffeePrice = </a:t>
            </a:r>
            <a:endParaRPr lang="en-GB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(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CoffeePrice)Enum.Parse(typeof(CoffeePrice), price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(this.coins &gt;=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coffeePrice)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GB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this.coffeesSold.Add(coffeeType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this.coins 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GB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1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866398"/>
            <a:ext cx="11804822" cy="5763002"/>
          </a:xfrm>
        </p:spPr>
        <p:txBody>
          <a:bodyPr>
            <a:normAutofit/>
          </a:bodyPr>
          <a:lstStyle/>
          <a:p>
            <a:r>
              <a:rPr lang="en-US" sz="3600" dirty="0"/>
              <a:t>Encapsulates an algorithm inside a class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Making </a:t>
            </a:r>
            <a:r>
              <a:rPr lang="en-US" sz="3600" dirty="0"/>
              <a:t>each algorithm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replaceable</a:t>
            </a:r>
            <a:r>
              <a:rPr lang="en-US" sz="3600" dirty="0"/>
              <a:t> by others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All the algorithms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can work </a:t>
            </a:r>
            <a:r>
              <a:rPr lang="en-US" sz="3200" dirty="0"/>
              <a:t>with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same data </a:t>
            </a:r>
            <a:r>
              <a:rPr lang="en-US" sz="3200" dirty="0"/>
              <a:t>transparently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The client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work </a:t>
            </a:r>
            <a:r>
              <a:rPr lang="en-US" sz="3200" dirty="0"/>
              <a:t>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each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 </a:t>
            </a:r>
            <a:r>
              <a:rPr lang="en-US" sz="3200" dirty="0" smtClean="0"/>
              <a:t>transparently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pPr lvl="2">
              <a:lnSpc>
                <a:spcPct val="100000"/>
              </a:lnSpc>
            </a:pPr>
            <a:endParaRPr lang="en-US" sz="3200" dirty="0"/>
          </a:p>
          <a:p>
            <a:pPr lvl="2"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www.dofactory.com/net/strategy-design-pattern</a:t>
            </a:r>
            <a:r>
              <a:rPr lang="en-US" sz="36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  <a:endParaRPr lang="en-US" dirty="0"/>
          </a:p>
        </p:txBody>
      </p:sp>
      <p:pic>
        <p:nvPicPr>
          <p:cNvPr id="7170" name="Picture 2" descr="http://sourcemaking.com/files/sm/images/patterns/Strategy_example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886200"/>
            <a:ext cx="459765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3824816"/>
            <a:ext cx="5844095" cy="1647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31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b="1" noProof="1" dirty="0" smtClean="0"/>
              <a:pPr>
                <a:defRPr/>
              </a:pPr>
              <a:t>24</a:t>
            </a:fld>
            <a:endParaRPr lang="en-US" b="1" noProof="1"/>
          </a:p>
        </p:txBody>
      </p:sp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Strategy Pattern – Example</a:t>
            </a:r>
            <a:endParaRPr lang="bg-BG" dirty="0"/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507866" y="2887815"/>
            <a:ext cx="11225344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QuickSort : SortStrategy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(IList&lt;object&gt; 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list)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 ...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6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 txBox="1">
            <a:spLocks noChangeArrowheads="1"/>
          </p:cNvSpPr>
          <p:nvPr/>
        </p:nvSpPr>
        <p:spPr>
          <a:xfrm>
            <a:off x="507868" y="4648200"/>
            <a:ext cx="11225343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MergeSort : SortStrategy 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(IList&lt;object&gt; list)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 ...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6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0"/>
          <p:cNvSpPr>
            <a:spLocks noGrp="1" noChangeArrowheads="1"/>
          </p:cNvSpPr>
          <p:nvPr>
            <p:ph idx="1"/>
          </p:nvPr>
        </p:nvSpPr>
        <p:spPr>
          <a:xfrm>
            <a:off x="507867" y="1143000"/>
            <a:ext cx="11225343" cy="1673141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interface SortStrategy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(IList&lt;object&gt; </a:t>
            </a: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list);</a:t>
            </a:r>
            <a:endParaRPr lang="en-US" sz="2600" b="1" noProof="1" smtClean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957944" y="4287541"/>
            <a:ext cx="3005222" cy="946031"/>
          </a:xfrm>
          <a:prstGeom prst="wedgeRoundRectCallout">
            <a:avLst>
              <a:gd name="adj1" fmla="val -84538"/>
              <a:gd name="adj2" fmla="val -63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Concrete implementation</a:t>
            </a:r>
            <a:endParaRPr lang="bg-BG" sz="3200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957944" y="4287541"/>
            <a:ext cx="3005222" cy="946031"/>
          </a:xfrm>
          <a:prstGeom prst="wedgeRoundRectCallout">
            <a:avLst>
              <a:gd name="adj1" fmla="val -83957"/>
              <a:gd name="adj2" fmla="val 747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Concrete implementation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b="1" noProof="1" dirty="0" smtClean="0"/>
              <a:pPr>
                <a:defRPr/>
              </a:pPr>
              <a:t>25</a:t>
            </a:fld>
            <a:endParaRPr lang="en-US" b="1" noProof="1"/>
          </a:p>
        </p:txBody>
      </p:sp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Strategy Pattern – Example (2)</a:t>
            </a:r>
            <a:endParaRPr lang="bg-BG" dirty="0"/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502046" y="1591292"/>
            <a:ext cx="11493187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SortedList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private IList&lt;object&gt; list = new List&lt;object&gt;();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noProof="1" smtClean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(SortStrategy sortStrategy)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sortStrategy.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(list);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// </a:t>
            </a:r>
            <a:r>
              <a:rPr lang="en-US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sortStrategy can be passed in 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constructor or   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like method parameter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41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Working with 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6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Data About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80" y="1600200"/>
            <a:ext cx="5037666" cy="28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5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holding </a:t>
            </a:r>
            <a:r>
              <a:rPr lang="en-US" dirty="0"/>
              <a:t>class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Describes</a:t>
            </a:r>
            <a:r>
              <a:rPr lang="en-US" dirty="0"/>
              <a:t> parts of your code</a:t>
            </a:r>
          </a:p>
          <a:p>
            <a:r>
              <a:rPr lang="en-US" dirty="0"/>
              <a:t>Applied to: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3657600"/>
            <a:ext cx="1084049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Obsolete]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3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DeprecatedMethod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Deprecated!");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142412" y="2590800"/>
            <a:ext cx="1676400" cy="1504671"/>
            <a:chOff x="9142412" y="2590800"/>
            <a:chExt cx="1676400" cy="1504671"/>
          </a:xfrm>
        </p:grpSpPr>
        <p:pic>
          <p:nvPicPr>
            <p:cNvPr id="8194" name="Picture 2" descr="Image result for annotation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412" y="2590800"/>
              <a:ext cx="1676400" cy="150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531" y="2693054"/>
              <a:ext cx="1300162" cy="1300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6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Generate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compiler messages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 generation</a:t>
            </a:r>
            <a:r>
              <a:rPr lang="en-US" dirty="0"/>
              <a:t> 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Documentation generation</a:t>
            </a:r>
            <a:r>
              <a:rPr lang="en-US" dirty="0"/>
              <a:t> 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Frameworks</a:t>
            </a:r>
          </a:p>
          <a:p>
            <a:r>
              <a:rPr lang="en-US" dirty="0"/>
              <a:t>Runtime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Serialization</a:t>
            </a:r>
            <a:r>
              <a:rPr lang="en-US" dirty="0"/>
              <a:t>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Attributes </a:t>
            </a:r>
            <a:r>
              <a:rPr lang="en-US" dirty="0"/>
              <a:t>Usage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2576" y="1905000"/>
            <a:ext cx="1084049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[Obsolete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Coin //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1" y="1752600"/>
            <a:ext cx="29064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-OOP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774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Attribute's name is surrounded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square brackets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Placed before their target declaration</a:t>
            </a:r>
          </a:p>
          <a:p>
            <a:pPr>
              <a:lnSpc>
                <a:spcPct val="110000"/>
              </a:lnSpc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[Flags]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 indicates that the enum type can be treated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like a set of bit flags stored as a single integer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– Example</a:t>
            </a:r>
            <a:endParaRPr lang="en-US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995221" y="2641500"/>
            <a:ext cx="10177869" cy="249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[Flags]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System.FlagsAttribute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enum FileAccess 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 = 1,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Write = 2,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ReadWrite = Read | Write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331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parameters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their constructors and public properties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[DllImport]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refers to: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System.Runtime.InteropServices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DllImportAttribute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user32.dll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passed to the constructor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MessageBox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value is assigned to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EntryPoint</a:t>
            </a:r>
            <a:endParaRPr lang="bg-BG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with Parameters (2)</a:t>
            </a:r>
            <a:endParaRPr lang="en-US" dirty="0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59064" y="2399748"/>
            <a:ext cx="1071389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[DllImport("user32.dll", EntryPoint="MessageBox")]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extern int ShowMessageBox(int hWnd,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 text, string caption, int type);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ShowMessageBox(0, "Some text", "Some caption", 0);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094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specify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declaration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Properties/AssemblyInfo.cs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file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Set a Target to an Attribute</a:t>
            </a:r>
            <a:endParaRPr 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802007" y="1924378"/>
            <a:ext cx="105742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target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assembly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AssemblyTitle("Attributes Demo")]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AssemblyCompany("DemoSoft")]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AssemblyProduct("Enterprise Demo Suite")]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AssemblyVersion("2.0.1.37")]</a:t>
            </a:r>
          </a:p>
          <a:p>
            <a:pPr marR="0" lvl="0" defTabSz="914400" eaLnBrk="0" latin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[Serializable]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[type: Serializable]</a:t>
            </a:r>
          </a:p>
          <a:p>
            <a:pPr marR="0" lvl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TestClass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[NonSerialized]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[field: NonSerialized]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int status;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893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class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names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end with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Possible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be defined via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[AttributeUsage]</a:t>
            </a:r>
          </a:p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with parameters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Create attribute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element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that</a:t>
            </a:r>
            <a:r>
              <a:rPr lang="en-US" b="1" dirty="0"/>
              <a:t>: </a:t>
            </a:r>
            <a:endParaRPr lang="en-US" dirty="0"/>
          </a:p>
          <a:p>
            <a:pPr lvl="1"/>
            <a:r>
              <a:rPr lang="en-US" dirty="0"/>
              <a:t>Can be used 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and methods</a:t>
            </a:r>
          </a:p>
          <a:p>
            <a:pPr lvl="1"/>
            <a:r>
              <a:rPr lang="en-US" dirty="0"/>
              <a:t>Allow multiple attributes of same </a:t>
            </a:r>
            <a:r>
              <a:rPr lang="en-US" dirty="0" smtClean="0"/>
              <a:t>type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Create </a:t>
            </a:r>
            <a:r>
              <a:rPr lang="en-GB" dirty="0" smtClean="0"/>
              <a:t>Attribute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712" y="3733800"/>
            <a:ext cx="4343400" cy="232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2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Create </a:t>
            </a:r>
            <a:r>
              <a:rPr lang="en-GB" dirty="0" smtClean="0"/>
              <a:t>Attribute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21014" y="1260799"/>
            <a:ext cx="10840496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[AttributeUsage(AttributeTargets.Class |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AttributeTargets.Method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AllowMultiple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true)]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SoftUniAttribute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Attribute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SoftUniAttribute(string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= 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Name { get; set;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29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Tracker</a:t>
            </a:r>
            <a:r>
              <a:rPr lang="en-US" dirty="0"/>
              <a:t> with a method: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PrintMethodsByAuthor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smtClean="0"/>
              <a:t>Using simple reflection print to console authors for all methods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Coding Tracker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56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Coding Tracker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00290" y="1089168"/>
            <a:ext cx="116586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type = typeof(StartUp);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methods = type.GetMethods(BindingFlags.Instance |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BindingFlags.Public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BindingFlags.Static);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mInfo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methods)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mInfo.CustomAttributes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Any(n =&gt; n.AttributeType == typeof(SoftUniAttribute)))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attrs = methodInfo.GetCustomAttributes(false);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foreach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(SoftUniAttribute attr in attrs)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($"{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mInfo.Name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is written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 {attr.Name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Enumerations</a:t>
            </a:r>
            <a:r>
              <a:rPr lang="en-US" sz="3200" dirty="0"/>
              <a:t> define a fixed set of constants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E.g. RGB colors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Are much like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Cannot be inherited 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sz="3200" dirty="0"/>
              <a:t> allow adding metadata in classes / types / etc.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Built-in attributes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Custom attributes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Can be accessed at runtime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27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4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Enumerations and Annotations</a:t>
            </a:r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3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734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Sets of Constant Objects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733006" y="1828800"/>
            <a:ext cx="4722813" cy="2457010"/>
          </a:xfrm>
          <a:prstGeom prst="roundRect">
            <a:avLst>
              <a:gd name="adj" fmla="val 535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962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1654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 type, limited to a set of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064127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enum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Spring, Summer, Autumn, Winter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3903641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Season summer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use enum…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You can use enum values in a switch-case statements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 in switch-case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1981200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Season.Spring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//… break;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Season.Autumn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Season.Winter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59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Underlying </a:t>
            </a:r>
            <a:r>
              <a:rPr lang="en-US" dirty="0"/>
              <a:t>value of this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enum</a:t>
            </a:r>
            <a:r>
              <a:rPr lang="en-US" dirty="0" smtClean="0"/>
              <a:t> is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we use an </a:t>
            </a:r>
            <a:r>
              <a:rPr lang="en-US" dirty="0" smtClean="0"/>
              <a:t>Season </a:t>
            </a:r>
            <a:r>
              <a:rPr lang="en-US" dirty="0"/>
              <a:t>variable, we are using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</a:t>
            </a:r>
            <a:r>
              <a:rPr lang="en-US" dirty="0" smtClean="0"/>
              <a:t>Default Value</a:t>
            </a:r>
            <a:endParaRPr 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72576" y="1846709"/>
            <a:ext cx="1084049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Season.Spring;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(season == Season.Spring)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63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GetValues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– returns an array with all constants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Values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720724" y="1981200"/>
            <a:ext cx="107442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Enum.GetValues(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typeof(Season)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Enum.GetNames(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typeof(Season)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season in seasons)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Console.WriteLine(season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246812" y="5039052"/>
            <a:ext cx="3352800" cy="902199"/>
          </a:xfrm>
          <a:prstGeom prst="wedgeRoundRectCallout">
            <a:avLst>
              <a:gd name="adj1" fmla="val -54731"/>
              <a:gd name="adj2" fmla="val -460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default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solidFill>
                  <a:srgbClr val="FFFFFF"/>
                </a:solidFill>
              </a:rPr>
              <a:t>returns the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 </a:t>
            </a:r>
            <a:r>
              <a:rPr lang="en-US" dirty="0" smtClean="0"/>
              <a:t>can be convert </a:t>
            </a:r>
            <a:r>
              <a:rPr lang="en-US" dirty="0"/>
              <a:t>to an equivalent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</a:t>
            </a:r>
            <a:r>
              <a:rPr lang="en-US" dirty="0" smtClean="0"/>
              <a:t>Parse 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58165" y="1855823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(Season)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(typeof(Season),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"Summer");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(pet ==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Console.WriteLine("Let go to beach!");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Let go to beach!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94212" y="2438400"/>
            <a:ext cx="2743200" cy="902199"/>
          </a:xfrm>
          <a:prstGeom prst="wedgeRoundRectCallout">
            <a:avLst>
              <a:gd name="adj1" fmla="val -59175"/>
              <a:gd name="adj2" fmla="val -518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You need to cast it to enum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38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2316</Words>
  <Application>Microsoft Office PowerPoint</Application>
  <PresentationFormat>Custom</PresentationFormat>
  <Paragraphs>563</Paragraphs>
  <Slides>41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Noto Sans Symbols</vt:lpstr>
      <vt:lpstr>Wingdings</vt:lpstr>
      <vt:lpstr>Wingdings 2</vt:lpstr>
      <vt:lpstr>SoftUni 16x9</vt:lpstr>
      <vt:lpstr>Enumerations and Attributes</vt:lpstr>
      <vt:lpstr>Table of Contents</vt:lpstr>
      <vt:lpstr>Questions</vt:lpstr>
      <vt:lpstr>Enumerations</vt:lpstr>
      <vt:lpstr>Enumerations</vt:lpstr>
      <vt:lpstr>Enumerations in switch-case</vt:lpstr>
      <vt:lpstr>Enum Default Value</vt:lpstr>
      <vt:lpstr>Enum Values</vt:lpstr>
      <vt:lpstr>Enum Parse </vt:lpstr>
      <vt:lpstr>Enum Parse (2) </vt:lpstr>
      <vt:lpstr>Enum Parse (3) </vt:lpstr>
      <vt:lpstr>Problem: Weekdays</vt:lpstr>
      <vt:lpstr>Solution: Weekday</vt:lpstr>
      <vt:lpstr>Solution: Weekday (2)</vt:lpstr>
      <vt:lpstr>Solution: Weekday (3)</vt:lpstr>
      <vt:lpstr>Enum Custom Value</vt:lpstr>
      <vt:lpstr>Comparing Enums</vt:lpstr>
      <vt:lpstr>Problem: Coffee Machine</vt:lpstr>
      <vt:lpstr>Solution: Coffee Machine</vt:lpstr>
      <vt:lpstr>Solution: Coffee Machine (2)</vt:lpstr>
      <vt:lpstr>Solution: Coffee Machine (3)</vt:lpstr>
      <vt:lpstr>Solution: Coffee Machine (3)</vt:lpstr>
      <vt:lpstr>Strategy Pattern</vt:lpstr>
      <vt:lpstr>Strategy Pattern – Example</vt:lpstr>
      <vt:lpstr>Strategy Pattern – Example (2)</vt:lpstr>
      <vt:lpstr>Working with Enumerations</vt:lpstr>
      <vt:lpstr>Attributes</vt:lpstr>
      <vt:lpstr>Attributes</vt:lpstr>
      <vt:lpstr>Attributes Usage</vt:lpstr>
      <vt:lpstr>Applying Attributes – Example</vt:lpstr>
      <vt:lpstr>Attributes with Parameters (2)</vt:lpstr>
      <vt:lpstr>Set a Target to an Attribute</vt:lpstr>
      <vt:lpstr>Custom Attributes Requirements</vt:lpstr>
      <vt:lpstr>Problem: Create Attribute</vt:lpstr>
      <vt:lpstr>Solution: Create Attribute</vt:lpstr>
      <vt:lpstr>Problem: Coding Tracker</vt:lpstr>
      <vt:lpstr>Solution: Coding Tracker</vt:lpstr>
      <vt:lpstr>Summary</vt:lpstr>
      <vt:lpstr>Enumerations and Annotations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in OOP</dc:title>
  <dc:subject>C# Basics Course</dc:subject>
  <dc:creator/>
  <cp:keywords>Other Types, Enumerations, Structures, Generics, Attributes,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2017-07-27T18:42:23Z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